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541485-0D10-4083-910C-BC955B9AFD3A}">
  <a:tblStyle styleId="{04541485-0D10-4083-910C-BC955B9AFD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eba84261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eba84261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eba8426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eba8426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eba84261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eba84261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eba84261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eba84261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eba8426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eba8426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eba8426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eba8426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eba8426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eba8426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eba84261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eba84261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Microsoft Corporation</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Microsoft Corporation</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167" name="Google Shape;167;p17"/>
          <p:cNvGrpSpPr/>
          <p:nvPr/>
        </p:nvGrpSpPr>
        <p:grpSpPr>
          <a:xfrm>
            <a:off x="830392" y="1191256"/>
            <a:ext cx="745763" cy="45826"/>
            <a:chOff x="4580561" y="2589004"/>
            <a:chExt cx="1064464" cy="25200"/>
          </a:xfrm>
        </p:grpSpPr>
        <p:sp>
          <p:nvSpPr>
            <p:cNvPr id="168" name="Google Shape;168;p17"/>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5" name="Google Shape;4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6" name="Google Shape;4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9" name="Google Shape;49;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8" name="Google Shape;98;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2" name="Google Shape;102;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104" name="Google Shape;104;p10"/>
          <p:cNvGrpSpPr/>
          <p:nvPr/>
        </p:nvGrpSpPr>
        <p:grpSpPr>
          <a:xfrm>
            <a:off x="830392" y="1191256"/>
            <a:ext cx="745763" cy="45826"/>
            <a:chOff x="4580561" y="2589004"/>
            <a:chExt cx="1064464" cy="25200"/>
          </a:xfrm>
        </p:grpSpPr>
        <p:sp>
          <p:nvSpPr>
            <p:cNvPr id="105" name="Google Shape;105;p10"/>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jp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hyperlink" Target="mailto:emgerber94@gmail.com" TargetMode="External"/><Relationship Id="rId5" Type="http://schemas.openxmlformats.org/officeDocument/2006/relationships/hyperlink" Target="https://github.com/emgerber88/Microsoft-Movie-Recommendations"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chemeClr val="lt1"/>
                </a:solidFill>
              </a:rPr>
              <a:t>Microsoft Movie Studio Recommendations</a:t>
            </a:r>
            <a:endParaRPr sz="4000">
              <a:solidFill>
                <a:schemeClr val="lt1"/>
              </a:solidFill>
            </a:endParaRPr>
          </a:p>
        </p:txBody>
      </p:sp>
      <p:sp>
        <p:nvSpPr>
          <p:cNvPr id="175" name="Google Shape;175;p18"/>
          <p:cNvSpPr txBox="1"/>
          <p:nvPr>
            <p:ph idx="1" type="subTitle"/>
          </p:nvPr>
        </p:nvSpPr>
        <p:spPr>
          <a:xfrm>
            <a:off x="729627" y="29443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lt2"/>
                </a:solidFill>
              </a:rPr>
              <a:t>Make movies for the world. Maximize value. Minimize risk.</a:t>
            </a:r>
            <a:endParaRPr b="1" sz="1400">
              <a:solidFill>
                <a:schemeClr val="lt2"/>
              </a:solidFill>
            </a:endParaRPr>
          </a:p>
        </p:txBody>
      </p:sp>
      <p:pic>
        <p:nvPicPr>
          <p:cNvPr id="176" name="Google Shape;176;p18"/>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Ranking genres by mean profit </a:t>
            </a:r>
            <a:r>
              <a:rPr i="1" lang="en-GB" sz="1800">
                <a:solidFill>
                  <a:srgbClr val="000000"/>
                </a:solidFill>
              </a:rPr>
              <a:t>and</a:t>
            </a:r>
            <a:r>
              <a:rPr lang="en-GB" sz="1800">
                <a:solidFill>
                  <a:srgbClr val="000000"/>
                </a:solidFill>
              </a:rPr>
              <a:t> mean profit ratio allows us to identify what types of films deliver the right combination of value and overall return.</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We took the average rank for profit and profit ratio in the domestic and international markets, and used this average to create an overall aggregate ranking.</a:t>
            </a:r>
            <a:endParaRPr b="0" sz="1400">
              <a:solidFill>
                <a:srgbClr val="000000"/>
              </a:solidFill>
            </a:endParaRPr>
          </a:p>
        </p:txBody>
      </p:sp>
      <p:pic>
        <p:nvPicPr>
          <p:cNvPr id="258" name="Google Shape;258;p27"/>
          <p:cNvPicPr preferRelativeResize="0"/>
          <p:nvPr/>
        </p:nvPicPr>
        <p:blipFill>
          <a:blip r:embed="rId3">
            <a:alphaModFix/>
          </a:blip>
          <a:stretch>
            <a:fillRect/>
          </a:stretch>
        </p:blipFill>
        <p:spPr>
          <a:xfrm>
            <a:off x="3682300" y="152400"/>
            <a:ext cx="4640707" cy="2102725"/>
          </a:xfrm>
          <a:prstGeom prst="rect">
            <a:avLst/>
          </a:prstGeom>
          <a:noFill/>
          <a:ln>
            <a:noFill/>
          </a:ln>
        </p:spPr>
      </p:pic>
      <p:graphicFrame>
        <p:nvGraphicFramePr>
          <p:cNvPr id="259" name="Google Shape;259;p27"/>
          <p:cNvGraphicFramePr/>
          <p:nvPr/>
        </p:nvGraphicFramePr>
        <p:xfrm>
          <a:off x="4572000" y="673575"/>
          <a:ext cx="3000000" cy="3000000"/>
        </p:xfrm>
        <a:graphic>
          <a:graphicData uri="http://schemas.openxmlformats.org/drawingml/2006/table">
            <a:tbl>
              <a:tblPr>
                <a:noFill/>
                <a:tableStyleId>{04541485-0D10-4083-910C-BC955B9AFD3A}</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Genre</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Overall Ranking</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Sci-Fi</a:t>
                      </a:r>
                      <a:endParaRPr sz="1300"/>
                    </a:p>
                  </a:txBody>
                  <a:tcPr marT="91425" marB="91425" marR="91425" marL="91425"/>
                </a:tc>
                <a:tc>
                  <a:txBody>
                    <a:bodyPr/>
                    <a:lstStyle/>
                    <a:p>
                      <a:pPr indent="0" lvl="0" marL="0" rtl="0" algn="l">
                        <a:spcBef>
                          <a:spcPts val="0"/>
                        </a:spcBef>
                        <a:spcAft>
                          <a:spcPts val="0"/>
                        </a:spcAft>
                        <a:buNone/>
                      </a:pPr>
                      <a:r>
                        <a:rPr lang="en-GB" sz="1300"/>
                        <a:t>1</a:t>
                      </a:r>
                      <a:endParaRPr sz="1300"/>
                    </a:p>
                  </a:txBody>
                  <a:tcPr marT="91425" marB="91425" marR="91425" marL="91425"/>
                </a:tc>
              </a:tr>
              <a:tr h="336225">
                <a:tc>
                  <a:txBody>
                    <a:bodyPr/>
                    <a:lstStyle/>
                    <a:p>
                      <a:pPr indent="0" lvl="0" marL="0" rtl="0" algn="l">
                        <a:spcBef>
                          <a:spcPts val="0"/>
                        </a:spcBef>
                        <a:spcAft>
                          <a:spcPts val="0"/>
                        </a:spcAft>
                        <a:buNone/>
                      </a:pPr>
                      <a:r>
                        <a:rPr lang="en-GB" sz="1300"/>
                        <a:t>Animation</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Thriller</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Mystery</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4</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Horror</a:t>
                      </a:r>
                      <a:endParaRPr sz="1300"/>
                    </a:p>
                  </a:txBody>
                  <a:tcPr marT="91425" marB="91425" marR="91425" marL="91425"/>
                </a:tc>
                <a:tc>
                  <a:txBody>
                    <a:bodyPr/>
                    <a:lstStyle/>
                    <a:p>
                      <a:pPr indent="0" lvl="0" marL="0" rtl="0" algn="l">
                        <a:spcBef>
                          <a:spcPts val="0"/>
                        </a:spcBef>
                        <a:spcAft>
                          <a:spcPts val="0"/>
                        </a:spcAft>
                        <a:buNone/>
                      </a:pPr>
                      <a:r>
                        <a:rPr lang="en-GB" sz="1300"/>
                        <a:t>5</a:t>
                      </a:r>
                      <a:endParaRPr sz="1300"/>
                    </a:p>
                  </a:txBody>
                  <a:tcPr marT="91425" marB="91425" marR="91425" marL="91425"/>
                </a:tc>
              </a:tr>
              <a:tr h="336225">
                <a:tc>
                  <a:txBody>
                    <a:bodyPr/>
                    <a:lstStyle/>
                    <a:p>
                      <a:pPr indent="0" lvl="0" marL="0" rtl="0" algn="l">
                        <a:spcBef>
                          <a:spcPts val="0"/>
                        </a:spcBef>
                        <a:spcAft>
                          <a:spcPts val="0"/>
                        </a:spcAft>
                        <a:buNone/>
                      </a:pPr>
                      <a:r>
                        <a:rPr lang="en-GB" sz="1300"/>
                        <a:t>Adventure</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6</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Comedy</a:t>
                      </a:r>
                      <a:endParaRPr sz="1300"/>
                    </a:p>
                  </a:txBody>
                  <a:tcPr marT="91425" marB="91425" marR="91425" marL="91425"/>
                </a:tc>
                <a:tc>
                  <a:txBody>
                    <a:bodyPr/>
                    <a:lstStyle/>
                    <a:p>
                      <a:pPr indent="0" lvl="0" marL="0" rtl="0" algn="l">
                        <a:spcBef>
                          <a:spcPts val="0"/>
                        </a:spcBef>
                        <a:spcAft>
                          <a:spcPts val="0"/>
                        </a:spcAft>
                        <a:buNone/>
                      </a:pPr>
                      <a:r>
                        <a:rPr lang="en-GB" sz="1300"/>
                        <a:t>7</a:t>
                      </a:r>
                      <a:endParaRPr sz="1300"/>
                    </a:p>
                  </a:txBody>
                  <a:tcPr marT="91425" marB="91425" marR="91425" marL="91425"/>
                </a:tc>
              </a:tr>
              <a:tr h="336225">
                <a:tc>
                  <a:txBody>
                    <a:bodyPr/>
                    <a:lstStyle/>
                    <a:p>
                      <a:pPr indent="0" lvl="0" marL="0" rtl="0" algn="l">
                        <a:spcBef>
                          <a:spcPts val="0"/>
                        </a:spcBef>
                        <a:spcAft>
                          <a:spcPts val="0"/>
                        </a:spcAft>
                        <a:buNone/>
                      </a:pPr>
                      <a:r>
                        <a:rPr lang="en-GB" sz="1300"/>
                        <a:t>Musical</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8</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Sport</a:t>
                      </a:r>
                      <a:endParaRPr sz="1300"/>
                    </a:p>
                  </a:txBody>
                  <a:tcPr marT="91425" marB="91425" marR="91425" marL="91425"/>
                </a:tc>
                <a:tc>
                  <a:txBody>
                    <a:bodyPr/>
                    <a:lstStyle/>
                    <a:p>
                      <a:pPr indent="0" lvl="0" marL="0" rtl="0" algn="l">
                        <a:spcBef>
                          <a:spcPts val="0"/>
                        </a:spcBef>
                        <a:spcAft>
                          <a:spcPts val="0"/>
                        </a:spcAft>
                        <a:buNone/>
                      </a:pPr>
                      <a:r>
                        <a:rPr lang="en-GB" sz="1300"/>
                        <a:t>9</a:t>
                      </a:r>
                      <a:endParaRPr sz="1300"/>
                    </a:p>
                  </a:txBody>
                  <a:tcPr marT="91425" marB="91425" marR="91425" marL="91425"/>
                </a:tc>
              </a:tr>
              <a:tr h="336225">
                <a:tc>
                  <a:txBody>
                    <a:bodyPr/>
                    <a:lstStyle/>
                    <a:p>
                      <a:pPr indent="0" lvl="0" marL="0" rtl="0" algn="l">
                        <a:spcBef>
                          <a:spcPts val="0"/>
                        </a:spcBef>
                        <a:spcAft>
                          <a:spcPts val="0"/>
                        </a:spcAft>
                        <a:buNone/>
                      </a:pPr>
                      <a:r>
                        <a:rPr lang="en-GB" sz="1300"/>
                        <a:t>Music</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10</a:t>
                      </a:r>
                      <a:endParaRPr sz="1300"/>
                    </a:p>
                  </a:txBody>
                  <a:tcPr marT="91425" marB="91425" marR="91425" marL="91425">
                    <a:solidFill>
                      <a:srgbClr val="D9D9D9"/>
                    </a:solidFill>
                  </a:tcPr>
                </a:tc>
              </a:tr>
            </a:tbl>
          </a:graphicData>
        </a:graphic>
      </p:graphicFrame>
      <p:pic>
        <p:nvPicPr>
          <p:cNvPr id="260" name="Google Shape;260;p27"/>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4" name="Shape 264"/>
        <p:cNvGrpSpPr/>
        <p:nvPr/>
      </p:nvGrpSpPr>
      <p:grpSpPr>
        <a:xfrm>
          <a:off x="0" y="0"/>
          <a:ext cx="0" cy="0"/>
          <a:chOff x="0" y="0"/>
          <a:chExt cx="0" cy="0"/>
        </a:xfrm>
      </p:grpSpPr>
      <p:sp>
        <p:nvSpPr>
          <p:cNvPr id="265" name="Google Shape;265;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#3: To mitigate risk, avoid high-budget action films and directors with a track record of losing a lot of money.</a:t>
            </a:r>
            <a:endParaRPr sz="2400"/>
          </a:p>
        </p:txBody>
      </p:sp>
      <p:sp>
        <p:nvSpPr>
          <p:cNvPr id="266" name="Google Shape;266;p28"/>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“I don’t try to guess what a million people will like. It’s hard enough to know what I like.”</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John Huston, Oscar-winning director</a:t>
            </a:r>
            <a:endParaRPr sz="1800">
              <a:solidFill>
                <a:srgbClr val="FFFFFF"/>
              </a:solidFill>
            </a:endParaRPr>
          </a:p>
        </p:txBody>
      </p:sp>
      <p:pic>
        <p:nvPicPr>
          <p:cNvPr id="267" name="Google Shape;267;p28"/>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Clunkers.</a:t>
            </a:r>
            <a:endParaRPr/>
          </a:p>
        </p:txBody>
      </p:sp>
      <p:sp>
        <p:nvSpPr>
          <p:cNvPr id="273" name="Google Shape;273;p29"/>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all hear about it when a movie flops at the box office. Studios plow hundreds of millions of dollars into production on these films, and never see a return. Microsoft needs to mitigate the risk of financing a clunker that will drag down its profits and brand integrity.</a:t>
            </a:r>
            <a:endParaRPr sz="1100"/>
          </a:p>
        </p:txBody>
      </p:sp>
      <p:sp>
        <p:nvSpPr>
          <p:cNvPr id="274" name="Google Shape;274;p29"/>
          <p:cNvSpPr txBox="1"/>
          <p:nvPr/>
        </p:nvSpPr>
        <p:spPr>
          <a:xfrm>
            <a:off x="734530" y="36492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Men In Black International: $106,900,000 loss</a:t>
            </a:r>
            <a:endParaRPr/>
          </a:p>
        </p:txBody>
      </p:sp>
      <p:sp>
        <p:nvSpPr>
          <p:cNvPr id="275" name="Google Shape;275;p29"/>
          <p:cNvSpPr txBox="1"/>
          <p:nvPr/>
        </p:nvSpPr>
        <p:spPr>
          <a:xfrm>
            <a:off x="734530" y="3387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Dark Phoenix: $200,237,650  worldwide loss</a:t>
            </a:r>
            <a:endParaRPr/>
          </a:p>
        </p:txBody>
      </p:sp>
      <p:pic>
        <p:nvPicPr>
          <p:cNvPr id="276" name="Google Shape;276;p29"/>
          <p:cNvPicPr preferRelativeResize="0"/>
          <p:nvPr/>
        </p:nvPicPr>
        <p:blipFill>
          <a:blip r:embed="rId3">
            <a:alphaModFix/>
          </a:blip>
          <a:stretch>
            <a:fillRect/>
          </a:stretch>
        </p:blipFill>
        <p:spPr>
          <a:xfrm>
            <a:off x="4572000" y="1463136"/>
            <a:ext cx="2069025" cy="2984064"/>
          </a:xfrm>
          <a:prstGeom prst="rect">
            <a:avLst/>
          </a:prstGeom>
          <a:noFill/>
          <a:ln>
            <a:noFill/>
          </a:ln>
        </p:spPr>
      </p:pic>
      <p:pic>
        <p:nvPicPr>
          <p:cNvPr id="277" name="Google Shape;277;p29"/>
          <p:cNvPicPr preferRelativeResize="0"/>
          <p:nvPr/>
        </p:nvPicPr>
        <p:blipFill rotWithShape="1">
          <a:blip r:embed="rId4">
            <a:alphaModFix/>
          </a:blip>
          <a:srcRect b="1343" l="0" r="0" t="1333"/>
          <a:stretch/>
        </p:blipFill>
        <p:spPr>
          <a:xfrm>
            <a:off x="6817274" y="1463136"/>
            <a:ext cx="2069023" cy="2984064"/>
          </a:xfrm>
          <a:prstGeom prst="rect">
            <a:avLst/>
          </a:prstGeom>
          <a:noFill/>
          <a:ln>
            <a:noFill/>
          </a:ln>
        </p:spPr>
      </p:pic>
      <p:pic>
        <p:nvPicPr>
          <p:cNvPr id="278" name="Google Shape;278;p29"/>
          <p:cNvPicPr preferRelativeResize="0"/>
          <p:nvPr/>
        </p:nvPicPr>
        <p:blipFill>
          <a:blip r:embed="rId5">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730000" y="632850"/>
            <a:ext cx="7264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When Action Movies Lose, They Lose Big.</a:t>
            </a:r>
            <a:endParaRPr sz="2500"/>
          </a:p>
        </p:txBody>
      </p:sp>
      <p:pic>
        <p:nvPicPr>
          <p:cNvPr id="284" name="Google Shape;284;p30"/>
          <p:cNvPicPr preferRelativeResize="0"/>
          <p:nvPr/>
        </p:nvPicPr>
        <p:blipFill>
          <a:blip r:embed="rId3">
            <a:alphaModFix/>
          </a:blip>
          <a:stretch>
            <a:fillRect/>
          </a:stretch>
        </p:blipFill>
        <p:spPr>
          <a:xfrm>
            <a:off x="7429698" y="68277"/>
            <a:ext cx="1393226" cy="333150"/>
          </a:xfrm>
          <a:prstGeom prst="rect">
            <a:avLst/>
          </a:prstGeom>
          <a:noFill/>
          <a:ln>
            <a:noFill/>
          </a:ln>
        </p:spPr>
      </p:pic>
      <p:pic>
        <p:nvPicPr>
          <p:cNvPr id="285" name="Google Shape;285;p30"/>
          <p:cNvPicPr preferRelativeResize="0"/>
          <p:nvPr/>
        </p:nvPicPr>
        <p:blipFill rotWithShape="1">
          <a:blip r:embed="rId4">
            <a:alphaModFix/>
          </a:blip>
          <a:srcRect b="0" l="738" r="748" t="0"/>
          <a:stretch/>
        </p:blipFill>
        <p:spPr>
          <a:xfrm>
            <a:off x="1076400" y="1310400"/>
            <a:ext cx="6991199" cy="3643200"/>
          </a:xfrm>
          <a:prstGeom prst="rect">
            <a:avLst/>
          </a:prstGeom>
          <a:noFill/>
          <a:ln>
            <a:noFill/>
          </a:ln>
        </p:spPr>
      </p:pic>
      <p:sp>
        <p:nvSpPr>
          <p:cNvPr id="286" name="Google Shape;286;p30"/>
          <p:cNvSpPr txBox="1"/>
          <p:nvPr/>
        </p:nvSpPr>
        <p:spPr>
          <a:xfrm>
            <a:off x="2629550" y="200345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$10,319,750</a:t>
            </a:r>
            <a:endParaRPr b="1" sz="1100">
              <a:highlight>
                <a:srgbClr val="EFEFEF"/>
              </a:highlight>
              <a:latin typeface="Lato"/>
              <a:ea typeface="Lato"/>
              <a:cs typeface="Lato"/>
              <a:sym typeface="Lato"/>
            </a:endParaRPr>
          </a:p>
        </p:txBody>
      </p:sp>
      <p:sp>
        <p:nvSpPr>
          <p:cNvPr id="287" name="Google Shape;287;p30"/>
          <p:cNvSpPr txBox="1"/>
          <p:nvPr/>
        </p:nvSpPr>
        <p:spPr>
          <a:xfrm>
            <a:off x="5844900" y="171540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$4,148,310</a:t>
            </a:r>
            <a:endParaRPr b="1" sz="1100">
              <a:highlight>
                <a:srgbClr val="EFEFEF"/>
              </a:highlight>
              <a:latin typeface="Lato"/>
              <a:ea typeface="Lato"/>
              <a:cs typeface="Lato"/>
              <a:sym typeface="Lato"/>
            </a:endParaRPr>
          </a:p>
        </p:txBody>
      </p:sp>
      <p:sp>
        <p:nvSpPr>
          <p:cNvPr id="288" name="Google Shape;288;p30"/>
          <p:cNvSpPr/>
          <p:nvPr/>
        </p:nvSpPr>
        <p:spPr>
          <a:xfrm>
            <a:off x="2879975" y="2090150"/>
            <a:ext cx="8091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6143525" y="1810500"/>
            <a:ext cx="7146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Some directors are diamonds in the rough. Some are just rough.</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There are a lot of factors that can contribute to a film’s success. Microsoft should factor in whether a director has a track record of major clunkers (films that lost $1 million or more) when selecting people to lead its projects.</a:t>
            </a:r>
            <a:endParaRPr b="0" sz="1400">
              <a:solidFill>
                <a:srgbClr val="000000"/>
              </a:solidFill>
            </a:endParaRPr>
          </a:p>
        </p:txBody>
      </p:sp>
      <p:pic>
        <p:nvPicPr>
          <p:cNvPr id="295" name="Google Shape;295;p31"/>
          <p:cNvPicPr preferRelativeResize="0"/>
          <p:nvPr/>
        </p:nvPicPr>
        <p:blipFill>
          <a:blip r:embed="rId3">
            <a:alphaModFix/>
          </a:blip>
          <a:stretch>
            <a:fillRect/>
          </a:stretch>
        </p:blipFill>
        <p:spPr>
          <a:xfrm>
            <a:off x="3682300" y="152400"/>
            <a:ext cx="4640707" cy="2102725"/>
          </a:xfrm>
          <a:prstGeom prst="rect">
            <a:avLst/>
          </a:prstGeom>
          <a:noFill/>
          <a:ln>
            <a:noFill/>
          </a:ln>
        </p:spPr>
      </p:pic>
      <p:graphicFrame>
        <p:nvGraphicFramePr>
          <p:cNvPr id="296" name="Google Shape;296;p31"/>
          <p:cNvGraphicFramePr/>
          <p:nvPr/>
        </p:nvGraphicFramePr>
        <p:xfrm>
          <a:off x="4572000" y="1002163"/>
          <a:ext cx="3000000" cy="3000000"/>
        </p:xfrm>
        <a:graphic>
          <a:graphicData uri="http://schemas.openxmlformats.org/drawingml/2006/table">
            <a:tbl>
              <a:tblPr>
                <a:noFill/>
                <a:tableStyleId>{04541485-0D10-4083-910C-BC955B9AFD3A}</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Director</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Major Clunkers</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David Gordon Green</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Simon West</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Kevin Smith</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Justin Chadwick</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James Gray</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Mira Nair</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Jacques Audiard</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David Koepp</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bl>
          </a:graphicData>
        </a:graphic>
      </p:graphicFrame>
      <p:pic>
        <p:nvPicPr>
          <p:cNvPr id="297" name="Google Shape;297;p31"/>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a:t>
            </a:r>
            <a:endParaRPr sz="4800">
              <a:solidFill>
                <a:schemeClr val="lt1"/>
              </a:solidFill>
            </a:endParaRPr>
          </a:p>
          <a:p>
            <a:pPr indent="0" lvl="0" marL="0" rtl="0" algn="l">
              <a:spcBef>
                <a:spcPts val="0"/>
              </a:spcBef>
              <a:spcAft>
                <a:spcPts val="0"/>
              </a:spcAft>
              <a:buNone/>
            </a:pPr>
            <a:r>
              <a:t/>
            </a:r>
            <a:endParaRPr sz="1500">
              <a:solidFill>
                <a:schemeClr val="lt1"/>
              </a:solidFill>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“I don’t want to tell you how to do your job, but somebody has to.”</a:t>
            </a:r>
            <a:endParaRPr b="0" sz="18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 David Fincher, Oscar-nominated director</a:t>
            </a:r>
            <a:endParaRPr sz="2000">
              <a:solidFill>
                <a:schemeClr val="lt1"/>
              </a:solidFill>
            </a:endParaRPr>
          </a:p>
          <a:p>
            <a:pPr indent="0" lvl="0" marL="0" rtl="0" algn="l">
              <a:spcBef>
                <a:spcPts val="1600"/>
              </a:spcBef>
              <a:spcAft>
                <a:spcPts val="0"/>
              </a:spcAft>
              <a:buNone/>
            </a:pPr>
            <a:r>
              <a:t/>
            </a:r>
            <a:endParaRPr sz="2000">
              <a:solidFill>
                <a:schemeClr val="lt1"/>
              </a:solidFill>
            </a:endParaRPr>
          </a:p>
          <a:p>
            <a:pPr indent="0" lvl="0" marL="0" rtl="0" algn="l">
              <a:spcBef>
                <a:spcPts val="0"/>
              </a:spcBef>
              <a:spcAft>
                <a:spcPts val="0"/>
              </a:spcAft>
              <a:buNone/>
            </a:pPr>
            <a:r>
              <a:rPr lang="en-GB" sz="2000">
                <a:solidFill>
                  <a:schemeClr val="lt1"/>
                </a:solidFill>
              </a:rPr>
              <a:t>Contact:</a:t>
            </a:r>
            <a:endParaRPr sz="2000">
              <a:solidFill>
                <a:schemeClr val="lt1"/>
              </a:solidFill>
            </a:endParaRPr>
          </a:p>
          <a:p>
            <a:pPr indent="0" lvl="0" marL="0" rtl="0" algn="l">
              <a:spcBef>
                <a:spcPts val="0"/>
              </a:spcBef>
              <a:spcAft>
                <a:spcPts val="0"/>
              </a:spcAft>
              <a:buNone/>
            </a:pPr>
            <a:r>
              <a:rPr lang="en-GB" sz="2000" u="sng">
                <a:solidFill>
                  <a:schemeClr val="lt1"/>
                </a:solidFill>
                <a:hlinkClick r:id="rId4">
                  <a:extLst>
                    <a:ext uri="{A12FA001-AC4F-418D-AE19-62706E023703}">
                      <ahyp:hlinkClr val="tx"/>
                    </a:ext>
                  </a:extLst>
                </a:hlinkClick>
              </a:rPr>
              <a:t>emgerber94@gmail.com</a:t>
            </a:r>
            <a:r>
              <a:rPr lang="en-GB" sz="2000">
                <a:solidFill>
                  <a:schemeClr val="lt1"/>
                </a:solidFill>
              </a:rPr>
              <a:t>				  </a:t>
            </a:r>
            <a:r>
              <a:rPr lang="en-GB" sz="2000" u="sng">
                <a:solidFill>
                  <a:schemeClr val="lt1"/>
                </a:solidFill>
                <a:hlinkClick r:id="rId5">
                  <a:extLst>
                    <a:ext uri="{A12FA001-AC4F-418D-AE19-62706E023703}">
                      <ahyp:hlinkClr val="tx"/>
                    </a:ext>
                  </a:extLst>
                </a:hlinkClick>
              </a:rPr>
              <a:t>GitHub Repository Link</a:t>
            </a:r>
            <a:endParaRPr sz="2000">
              <a:solidFill>
                <a:schemeClr val="lt1"/>
              </a:solidFill>
            </a:endParaRPr>
          </a:p>
        </p:txBody>
      </p:sp>
      <p:pic>
        <p:nvPicPr>
          <p:cNvPr id="303" name="Google Shape;303;p32"/>
          <p:cNvPicPr preferRelativeResize="0"/>
          <p:nvPr/>
        </p:nvPicPr>
        <p:blipFill>
          <a:blip r:embed="rId6">
            <a:alphaModFix/>
          </a:blip>
          <a:stretch>
            <a:fillRect/>
          </a:stretch>
        </p:blipFill>
        <p:spPr>
          <a:xfrm>
            <a:off x="7429698" y="68277"/>
            <a:ext cx="1393226" cy="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p:nvPr/>
        </p:nvSpPr>
        <p:spPr>
          <a:xfrm>
            <a:off x="8673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3" name="Google Shape;183;p19"/>
          <p:cNvSpPr txBox="1"/>
          <p:nvPr>
            <p:ph idx="1" type="body"/>
          </p:nvPr>
        </p:nvSpPr>
        <p:spPr>
          <a:xfrm>
            <a:off x="13142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Microsoft is standing up a new movie studio to compete with other major technology and media companies, but lacks data on what goes into making a successful movie.</a:t>
            </a:r>
            <a:endParaRPr sz="1100"/>
          </a:p>
        </p:txBody>
      </p:sp>
      <p:sp>
        <p:nvSpPr>
          <p:cNvPr id="184" name="Google Shape;184;p19"/>
          <p:cNvSpPr/>
          <p:nvPr/>
        </p:nvSpPr>
        <p:spPr>
          <a:xfrm>
            <a:off x="8673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5" name="Google Shape;185;p19"/>
          <p:cNvSpPr txBox="1"/>
          <p:nvPr>
            <p:ph idx="1" type="body"/>
          </p:nvPr>
        </p:nvSpPr>
        <p:spPr>
          <a:xfrm>
            <a:off x="13142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EMG Consulting has experience in the field of data analysis. Microsoft has retained our services to perform exploratory analysis and make recommendations.</a:t>
            </a:r>
            <a:endParaRPr sz="1100"/>
          </a:p>
        </p:txBody>
      </p:sp>
      <p:pic>
        <p:nvPicPr>
          <p:cNvPr id="186" name="Google Shape;186;p19"/>
          <p:cNvPicPr preferRelativeResize="0"/>
          <p:nvPr/>
        </p:nvPicPr>
        <p:blipFill>
          <a:blip r:embed="rId3">
            <a:alphaModFix/>
          </a:blip>
          <a:stretch>
            <a:fillRect/>
          </a:stretch>
        </p:blipFill>
        <p:spPr>
          <a:xfrm>
            <a:off x="5022850" y="1647737"/>
            <a:ext cx="3014441" cy="1695626"/>
          </a:xfrm>
          <a:prstGeom prst="rect">
            <a:avLst/>
          </a:prstGeom>
          <a:noFill/>
          <a:ln>
            <a:noFill/>
          </a:ln>
        </p:spPr>
      </p:pic>
      <p:cxnSp>
        <p:nvCxnSpPr>
          <p:cNvPr id="187" name="Google Shape;187;p19"/>
          <p:cNvCxnSpPr/>
          <p:nvPr/>
        </p:nvCxnSpPr>
        <p:spPr>
          <a:xfrm flipH="1" rot="10800000">
            <a:off x="2720241" y="3125575"/>
            <a:ext cx="3703500" cy="4800"/>
          </a:xfrm>
          <a:prstGeom prst="straightConnector1">
            <a:avLst/>
          </a:prstGeom>
          <a:noFill/>
          <a:ln cap="flat" cmpd="sng" w="9525">
            <a:solidFill>
              <a:schemeClr val="dk2"/>
            </a:solidFill>
            <a:prstDash val="solid"/>
            <a:round/>
            <a:headEnd len="med" w="med" type="none"/>
            <a:tailEnd len="med" w="med" type="none"/>
          </a:ln>
        </p:spPr>
      </p:cxnSp>
      <p:pic>
        <p:nvPicPr>
          <p:cNvPr id="188" name="Google Shape;188;p19"/>
          <p:cNvPicPr preferRelativeResize="0"/>
          <p:nvPr/>
        </p:nvPicPr>
        <p:blipFill>
          <a:blip r:embed="rId4">
            <a:alphaModFix/>
          </a:blip>
          <a:stretch>
            <a:fillRect/>
          </a:stretch>
        </p:blipFill>
        <p:spPr>
          <a:xfrm>
            <a:off x="4975538" y="3375863"/>
            <a:ext cx="3192775" cy="763475"/>
          </a:xfrm>
          <a:prstGeom prst="rect">
            <a:avLst/>
          </a:prstGeom>
          <a:noFill/>
          <a:ln>
            <a:noFill/>
          </a:ln>
        </p:spPr>
      </p:pic>
      <p:pic>
        <p:nvPicPr>
          <p:cNvPr id="189" name="Google Shape;189;p19"/>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Approach</a:t>
            </a:r>
            <a:endParaRPr/>
          </a:p>
        </p:txBody>
      </p:sp>
      <p:sp>
        <p:nvSpPr>
          <p:cNvPr id="195" name="Google Shape;195;p20"/>
          <p:cNvSpPr txBox="1"/>
          <p:nvPr>
            <p:ph idx="1" type="body"/>
          </p:nvPr>
        </p:nvSpPr>
        <p:spPr>
          <a:xfrm>
            <a:off x="1295325" y="19264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Using data from The Numbers and IMDB, we created a dataset of over 1,400 movies released between 2012 and 2019 . This dataset was of particular interest because it begins with the year that Netflix released its first Original production, and ends the year before the COVID-19 pandemic upended the movie industry. For each movie, we created visualizations and recommendations based on the following information:</a:t>
            </a:r>
            <a:br>
              <a:rPr lang="en-GB" sz="1100"/>
            </a:br>
            <a:endParaRPr sz="200"/>
          </a:p>
          <a:p>
            <a:pPr indent="-298450" lvl="0" marL="457200" rtl="0" algn="l">
              <a:spcBef>
                <a:spcPts val="0"/>
              </a:spcBef>
              <a:spcAft>
                <a:spcPts val="0"/>
              </a:spcAft>
              <a:buSzPts val="1100"/>
              <a:buChar char="●"/>
            </a:pPr>
            <a:r>
              <a:rPr lang="en-GB" sz="1100"/>
              <a:t>Production budget</a:t>
            </a:r>
            <a:endParaRPr sz="1100"/>
          </a:p>
          <a:p>
            <a:pPr indent="-298450" lvl="0" marL="457200" rtl="0" algn="l">
              <a:spcBef>
                <a:spcPts val="0"/>
              </a:spcBef>
              <a:spcAft>
                <a:spcPts val="0"/>
              </a:spcAft>
              <a:buSzPts val="1100"/>
              <a:buChar char="●"/>
            </a:pPr>
            <a:r>
              <a:rPr lang="en-GB" sz="1100"/>
              <a:t>Domestic, international, and worldwide gross and profit</a:t>
            </a:r>
            <a:endParaRPr sz="1100"/>
          </a:p>
          <a:p>
            <a:pPr indent="-298450" lvl="0" marL="457200" rtl="0" algn="l">
              <a:spcBef>
                <a:spcPts val="0"/>
              </a:spcBef>
              <a:spcAft>
                <a:spcPts val="0"/>
              </a:spcAft>
              <a:buSzPts val="1100"/>
              <a:buChar char="●"/>
            </a:pPr>
            <a:r>
              <a:rPr lang="en-GB" sz="1100"/>
              <a:t>Genre(s)</a:t>
            </a:r>
            <a:endParaRPr sz="1100"/>
          </a:p>
          <a:p>
            <a:pPr indent="-298450" lvl="0" marL="457200" rtl="0" algn="l">
              <a:spcBef>
                <a:spcPts val="0"/>
              </a:spcBef>
              <a:spcAft>
                <a:spcPts val="0"/>
              </a:spcAft>
              <a:buSzPts val="1100"/>
              <a:buChar char="●"/>
            </a:pPr>
            <a:r>
              <a:rPr lang="en-GB" sz="1100"/>
              <a:t>Director</a:t>
            </a:r>
            <a:endParaRPr sz="1100"/>
          </a:p>
        </p:txBody>
      </p:sp>
      <p:pic>
        <p:nvPicPr>
          <p:cNvPr id="196" name="Google Shape;196;p20"/>
          <p:cNvPicPr preferRelativeResize="0"/>
          <p:nvPr/>
        </p:nvPicPr>
        <p:blipFill rotWithShape="1">
          <a:blip r:embed="rId3">
            <a:alphaModFix/>
          </a:blip>
          <a:srcRect b="48878" l="0" r="0" t="23604"/>
          <a:stretch/>
        </p:blipFill>
        <p:spPr>
          <a:xfrm>
            <a:off x="0" y="3835670"/>
            <a:ext cx="9144003" cy="1326896"/>
          </a:xfrm>
          <a:prstGeom prst="rect">
            <a:avLst/>
          </a:prstGeom>
          <a:noFill/>
          <a:ln>
            <a:noFill/>
          </a:ln>
        </p:spPr>
      </p:pic>
      <p:pic>
        <p:nvPicPr>
          <p:cNvPr id="197" name="Google Shape;197;p20"/>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#1: Market films internationally to </a:t>
            </a:r>
            <a:r>
              <a:rPr lang="en-GB" sz="2400"/>
              <a:t>maximize</a:t>
            </a:r>
            <a:r>
              <a:rPr lang="en-GB" sz="2400"/>
              <a:t> the value of your production dollar.</a:t>
            </a:r>
            <a:endParaRPr sz="2400"/>
          </a:p>
        </p:txBody>
      </p:sp>
      <p:sp>
        <p:nvSpPr>
          <p:cNvPr id="203" name="Google Shape;203;p21"/>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“There’s still a 1950s view of cinema, that there’s one audience and they all want to see the same thing.”</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Michael Winterbottom, Palme d’Or-nominated director</a:t>
            </a:r>
            <a:endParaRPr sz="1800">
              <a:solidFill>
                <a:srgbClr val="FFFFFF"/>
              </a:solidFill>
            </a:endParaRPr>
          </a:p>
        </p:txBody>
      </p:sp>
      <p:pic>
        <p:nvPicPr>
          <p:cNvPr id="204" name="Google Shape;204;p2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Production dollars earn a better return at the international box office.</a:t>
            </a:r>
            <a:endParaRPr sz="1800"/>
          </a:p>
        </p:txBody>
      </p:sp>
      <p:sp>
        <p:nvSpPr>
          <p:cNvPr id="210" name="Google Shape;210;p22"/>
          <p:cNvSpPr txBox="1"/>
          <p:nvPr>
            <p:ph idx="1" type="body"/>
          </p:nvPr>
        </p:nvSpPr>
        <p:spPr>
          <a:xfrm>
            <a:off x="730000" y="2407525"/>
            <a:ext cx="3305700" cy="2350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The domestic market includes all of North America; the international market covers the rest of the world.</a:t>
            </a:r>
            <a:endParaRPr sz="1100"/>
          </a:p>
          <a:p>
            <a:pPr indent="-298450" lvl="0" marL="457200" rtl="0" algn="l">
              <a:spcBef>
                <a:spcPts val="0"/>
              </a:spcBef>
              <a:spcAft>
                <a:spcPts val="0"/>
              </a:spcAft>
              <a:buSzPts val="1100"/>
              <a:buChar char="●"/>
            </a:pPr>
            <a:r>
              <a:rPr lang="en-GB" sz="1100"/>
              <a:t>There is a strong positive correlation between production budget and international profit, but nearly no correlation with domestic profit.</a:t>
            </a:r>
            <a:endParaRPr sz="1100"/>
          </a:p>
          <a:p>
            <a:pPr indent="-298450" lvl="0" marL="457200" rtl="0" algn="l">
              <a:spcBef>
                <a:spcPts val="0"/>
              </a:spcBef>
              <a:spcAft>
                <a:spcPts val="0"/>
              </a:spcAft>
              <a:buSzPts val="1100"/>
              <a:buChar char="●"/>
            </a:pPr>
            <a:r>
              <a:rPr lang="en-GB" sz="1100"/>
              <a:t>On average, at every level of spending on production, studios earned higher profits internationally than they did domestically.</a:t>
            </a:r>
            <a:endParaRPr sz="1100"/>
          </a:p>
        </p:txBody>
      </p:sp>
      <p:pic>
        <p:nvPicPr>
          <p:cNvPr id="211" name="Google Shape;211;p22"/>
          <p:cNvPicPr preferRelativeResize="0"/>
          <p:nvPr/>
        </p:nvPicPr>
        <p:blipFill>
          <a:blip r:embed="rId3">
            <a:alphaModFix/>
          </a:blip>
          <a:stretch>
            <a:fillRect/>
          </a:stretch>
        </p:blipFill>
        <p:spPr>
          <a:xfrm>
            <a:off x="3682300" y="152400"/>
            <a:ext cx="4640707" cy="2102725"/>
          </a:xfrm>
          <a:prstGeom prst="rect">
            <a:avLst/>
          </a:prstGeom>
          <a:noFill/>
          <a:ln>
            <a:noFill/>
          </a:ln>
        </p:spPr>
      </p:pic>
      <p:pic>
        <p:nvPicPr>
          <p:cNvPr id="212" name="Google Shape;212;p22"/>
          <p:cNvPicPr preferRelativeResize="0"/>
          <p:nvPr/>
        </p:nvPicPr>
        <p:blipFill>
          <a:blip r:embed="rId4">
            <a:alphaModFix/>
          </a:blip>
          <a:stretch>
            <a:fillRect/>
          </a:stretch>
        </p:blipFill>
        <p:spPr>
          <a:xfrm>
            <a:off x="4325625" y="751300"/>
            <a:ext cx="4400475" cy="4184200"/>
          </a:xfrm>
          <a:prstGeom prst="rect">
            <a:avLst/>
          </a:prstGeom>
          <a:noFill/>
          <a:ln>
            <a:noFill/>
          </a:ln>
        </p:spPr>
      </p:pic>
      <p:pic>
        <p:nvPicPr>
          <p:cNvPr id="213" name="Google Shape;213;p22"/>
          <p:cNvPicPr preferRelativeResize="0"/>
          <p:nvPr/>
        </p:nvPicPr>
        <p:blipFill>
          <a:blip r:embed="rId5">
            <a:alphaModFix/>
          </a:blip>
          <a:stretch>
            <a:fillRect/>
          </a:stretch>
        </p:blipFill>
        <p:spPr>
          <a:xfrm>
            <a:off x="7429698" y="68277"/>
            <a:ext cx="1393226" cy="3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7" name="Shape 217"/>
        <p:cNvGrpSpPr/>
        <p:nvPr/>
      </p:nvGrpSpPr>
      <p:grpSpPr>
        <a:xfrm>
          <a:off x="0" y="0"/>
          <a:ext cx="0" cy="0"/>
          <a:chOff x="0" y="0"/>
          <a:chExt cx="0" cy="0"/>
        </a:xfrm>
      </p:grpSpPr>
      <p:sp>
        <p:nvSpPr>
          <p:cNvPr id="218" name="Google Shape;218;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#2: F</a:t>
            </a:r>
            <a:r>
              <a:rPr lang="en-GB" sz="2400"/>
              <a:t>ocus on making movies that include a mix of characteristics from the Sci-Fi, Animation, and/or Thriller genres.</a:t>
            </a:r>
            <a:endParaRPr sz="2400"/>
          </a:p>
        </p:txBody>
      </p:sp>
      <p:sp>
        <p:nvSpPr>
          <p:cNvPr id="219" name="Google Shape;219;p23"/>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a:t>
            </a:r>
            <a:r>
              <a:rPr lang="en-GB" sz="1800">
                <a:solidFill>
                  <a:srgbClr val="FFFFFF"/>
                </a:solidFill>
              </a:rPr>
              <a:t>If studios don’t get their money back, we don’t have any movies.</a:t>
            </a:r>
            <a:r>
              <a:rPr lang="en-GB" sz="1800">
                <a:solidFill>
                  <a:srgbClr val="FFFFFF"/>
                </a:solidFill>
              </a:rPr>
              <a:t>”</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Ridley Scott, Oscar-nominated director</a:t>
            </a:r>
            <a:endParaRPr sz="1800">
              <a:solidFill>
                <a:srgbClr val="FFFFFF"/>
              </a:solidFill>
            </a:endParaRPr>
          </a:p>
        </p:txBody>
      </p:sp>
      <p:pic>
        <p:nvPicPr>
          <p:cNvPr id="220" name="Google Shape;220;p23"/>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730000" y="1318650"/>
            <a:ext cx="3431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Delivering Big Profits At A Good Value.</a:t>
            </a:r>
            <a:endParaRPr sz="2500"/>
          </a:p>
        </p:txBody>
      </p:sp>
      <p:sp>
        <p:nvSpPr>
          <p:cNvPr id="226" name="Google Shape;226;p24"/>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Profit</a:t>
            </a:r>
            <a:endParaRPr b="1" sz="3200">
              <a:solidFill>
                <a:schemeClr val="dk1"/>
              </a:solidFill>
              <a:latin typeface="Lato"/>
              <a:ea typeface="Lato"/>
              <a:cs typeface="Lato"/>
              <a:sym typeface="Lato"/>
            </a:endParaRPr>
          </a:p>
        </p:txBody>
      </p:sp>
      <p:sp>
        <p:nvSpPr>
          <p:cNvPr id="227" name="Google Shape;227;p24"/>
          <p:cNvSpPr txBox="1"/>
          <p:nvPr/>
        </p:nvSpPr>
        <p:spPr>
          <a:xfrm>
            <a:off x="842600" y="387160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Average amount earned by a movie of a particular genre.</a:t>
            </a:r>
            <a:endParaRPr b="1" sz="1100">
              <a:solidFill>
                <a:schemeClr val="accent1"/>
              </a:solidFill>
              <a:latin typeface="Lato"/>
              <a:ea typeface="Lato"/>
              <a:cs typeface="Lato"/>
              <a:sym typeface="Lato"/>
            </a:endParaRPr>
          </a:p>
        </p:txBody>
      </p:sp>
      <p:cxnSp>
        <p:nvCxnSpPr>
          <p:cNvPr id="228" name="Google Shape;228;p2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9" name="Google Shape;229;p2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Profit Ratio</a:t>
            </a:r>
            <a:endParaRPr b="1" sz="3200">
              <a:solidFill>
                <a:schemeClr val="dk1"/>
              </a:solidFill>
              <a:latin typeface="Lato"/>
              <a:ea typeface="Lato"/>
              <a:cs typeface="Lato"/>
              <a:sym typeface="Lato"/>
            </a:endParaRPr>
          </a:p>
        </p:txBody>
      </p:sp>
      <p:sp>
        <p:nvSpPr>
          <p:cNvPr id="230" name="Google Shape;230;p24"/>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Profit divided by the average amount spent to make a movie of that genre.</a:t>
            </a:r>
            <a:endParaRPr b="1" sz="1100">
              <a:solidFill>
                <a:schemeClr val="accent1"/>
              </a:solidFill>
              <a:latin typeface="Lato"/>
              <a:ea typeface="Lato"/>
              <a:cs typeface="Lato"/>
              <a:sym typeface="Lato"/>
            </a:endParaRPr>
          </a:p>
        </p:txBody>
      </p:sp>
      <p:cxnSp>
        <p:nvCxnSpPr>
          <p:cNvPr id="231" name="Google Shape;231;p2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32" name="Google Shape;232;p24"/>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Rank</a:t>
            </a:r>
            <a:endParaRPr b="1" sz="3200">
              <a:solidFill>
                <a:schemeClr val="dk1"/>
              </a:solidFill>
              <a:latin typeface="Lato"/>
              <a:ea typeface="Lato"/>
              <a:cs typeface="Lato"/>
              <a:sym typeface="Lato"/>
            </a:endParaRPr>
          </a:p>
        </p:txBody>
      </p:sp>
      <p:sp>
        <p:nvSpPr>
          <p:cNvPr id="233" name="Google Shape;233;p24"/>
          <p:cNvSpPr txBox="1"/>
          <p:nvPr/>
        </p:nvSpPr>
        <p:spPr>
          <a:xfrm>
            <a:off x="6233200" y="3698200"/>
            <a:ext cx="20682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How the Profit and Profit Ratio for a given genre compare to those of other genres.</a:t>
            </a:r>
            <a:endParaRPr b="1" sz="1100">
              <a:solidFill>
                <a:schemeClr val="accent1"/>
              </a:solidFill>
              <a:latin typeface="Lato"/>
              <a:ea typeface="Lato"/>
              <a:cs typeface="Lato"/>
              <a:sym typeface="Lato"/>
            </a:endParaRPr>
          </a:p>
        </p:txBody>
      </p:sp>
      <p:pic>
        <p:nvPicPr>
          <p:cNvPr id="234" name="Google Shape;234;p24"/>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a:t>
            </a:r>
            <a:endParaRPr sz="2500"/>
          </a:p>
        </p:txBody>
      </p:sp>
      <p:pic>
        <p:nvPicPr>
          <p:cNvPr id="240" name="Google Shape;240;p25"/>
          <p:cNvPicPr preferRelativeResize="0"/>
          <p:nvPr/>
        </p:nvPicPr>
        <p:blipFill rotWithShape="1">
          <a:blip r:embed="rId3">
            <a:alphaModFix/>
          </a:blip>
          <a:srcRect b="0" l="109" r="119" t="0"/>
          <a:stretch/>
        </p:blipFill>
        <p:spPr>
          <a:xfrm>
            <a:off x="1075575" y="1312175"/>
            <a:ext cx="6992850" cy="3642600"/>
          </a:xfrm>
          <a:prstGeom prst="rect">
            <a:avLst/>
          </a:prstGeom>
          <a:noFill/>
          <a:ln>
            <a:noFill/>
          </a:ln>
        </p:spPr>
      </p:pic>
      <p:sp>
        <p:nvSpPr>
          <p:cNvPr id="241" name="Google Shape;241;p25"/>
          <p:cNvSpPr/>
          <p:nvPr/>
        </p:nvSpPr>
        <p:spPr>
          <a:xfrm>
            <a:off x="1916775" y="4729325"/>
            <a:ext cx="260050" cy="225450"/>
          </a:xfrm>
          <a:prstGeom prst="flowChartExtra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a:off x="2602575" y="4729325"/>
            <a:ext cx="260050" cy="225450"/>
          </a:xfrm>
          <a:prstGeom prst="flowChartExtra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5"/>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 Ratio</a:t>
            </a:r>
            <a:endParaRPr sz="2500"/>
          </a:p>
        </p:txBody>
      </p:sp>
      <p:pic>
        <p:nvPicPr>
          <p:cNvPr id="249" name="Google Shape;249;p26"/>
          <p:cNvPicPr preferRelativeResize="0"/>
          <p:nvPr/>
        </p:nvPicPr>
        <p:blipFill>
          <a:blip r:embed="rId3">
            <a:alphaModFix/>
          </a:blip>
          <a:stretch>
            <a:fillRect/>
          </a:stretch>
        </p:blipFill>
        <p:spPr>
          <a:xfrm>
            <a:off x="1076400" y="1310400"/>
            <a:ext cx="6991199" cy="3643200"/>
          </a:xfrm>
          <a:prstGeom prst="rect">
            <a:avLst/>
          </a:prstGeom>
          <a:noFill/>
          <a:ln>
            <a:noFill/>
          </a:ln>
        </p:spPr>
      </p:pic>
      <p:sp>
        <p:nvSpPr>
          <p:cNvPr id="250" name="Google Shape;250;p26"/>
          <p:cNvSpPr/>
          <p:nvPr/>
        </p:nvSpPr>
        <p:spPr>
          <a:xfrm>
            <a:off x="3212175" y="4729325"/>
            <a:ext cx="260050" cy="225450"/>
          </a:xfrm>
          <a:prstGeom prst="flowChartExtra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4583775" y="4546325"/>
            <a:ext cx="173600" cy="179850"/>
          </a:xfrm>
          <a:prstGeom prst="flowChartExtra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26"/>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